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Semi-Bold" charset="1" panose="000007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DM Sans Bold" charset="1" panose="00000000000000000000"/>
      <p:regular r:id="rId21"/>
    </p:embeddedFont>
    <p:embeddedFont>
      <p:font typeface="Montserrat Bold" charset="1" panose="00000800000000000000"/>
      <p:regular r:id="rId22"/>
    </p:embeddedFont>
    <p:embeddedFont>
      <p:font typeface="Montserrat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1622" y="-767350"/>
            <a:ext cx="22013892" cy="12354774"/>
          </a:xfrm>
          <a:custGeom>
            <a:avLst/>
            <a:gdLst/>
            <a:ahLst/>
            <a:cxnLst/>
            <a:rect r="r" b="b" t="t" l="l"/>
            <a:pathLst>
              <a:path h="12354774" w="22013892">
                <a:moveTo>
                  <a:pt x="0" y="0"/>
                </a:moveTo>
                <a:lnTo>
                  <a:pt x="22013891" y="0"/>
                </a:lnTo>
                <a:lnTo>
                  <a:pt x="22013891" y="12354775"/>
                </a:lnTo>
                <a:lnTo>
                  <a:pt x="0" y="12354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7" r="0" b="-946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93400" y="-712357"/>
            <a:ext cx="22453902" cy="11711713"/>
            <a:chOff x="0" y="0"/>
            <a:chExt cx="5913785" cy="30845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3785" cy="3084567"/>
            </a:xfrm>
            <a:custGeom>
              <a:avLst/>
              <a:gdLst/>
              <a:ahLst/>
              <a:cxnLst/>
              <a:rect r="r" b="b" t="t" l="l"/>
              <a:pathLst>
                <a:path h="3084567" w="5913785">
                  <a:moveTo>
                    <a:pt x="0" y="0"/>
                  </a:moveTo>
                  <a:lnTo>
                    <a:pt x="5913785" y="0"/>
                  </a:lnTo>
                  <a:lnTo>
                    <a:pt x="5913785" y="3084567"/>
                  </a:lnTo>
                  <a:lnTo>
                    <a:pt x="0" y="3084567"/>
                  </a:lnTo>
                  <a:close/>
                </a:path>
              </a:pathLst>
            </a:custGeom>
            <a:solidFill>
              <a:srgbClr val="AAD7D4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913785" cy="3122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571132" y="6449964"/>
            <a:ext cx="6983181" cy="669188"/>
            <a:chOff x="0" y="0"/>
            <a:chExt cx="1839192" cy="1762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39192" cy="176247"/>
            </a:xfrm>
            <a:custGeom>
              <a:avLst/>
              <a:gdLst/>
              <a:ahLst/>
              <a:cxnLst/>
              <a:rect r="r" b="b" t="t" l="l"/>
              <a:pathLst>
                <a:path h="176247" w="1839192">
                  <a:moveTo>
                    <a:pt x="0" y="0"/>
                  </a:moveTo>
                  <a:lnTo>
                    <a:pt x="1839192" y="0"/>
                  </a:lnTo>
                  <a:lnTo>
                    <a:pt x="1839192" y="176247"/>
                  </a:lnTo>
                  <a:lnTo>
                    <a:pt x="0" y="176247"/>
                  </a:lnTo>
                  <a:close/>
                </a:path>
              </a:pathLst>
            </a:custGeom>
            <a:solidFill>
              <a:srgbClr val="AAD7D4"/>
            </a:solidFill>
            <a:ln w="28575" cap="sq">
              <a:solidFill>
                <a:srgbClr val="1C212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39192" cy="214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10563" y="2036169"/>
            <a:ext cx="13066873" cy="441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18"/>
              </a:lnSpc>
            </a:pPr>
            <a:r>
              <a:rPr lang="en-US" b="true" sz="12998" spc="-701">
                <a:solidFill>
                  <a:srgbClr val="1C212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ADVANCED PROGRAMMING LANGUAGE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35017" y="6564590"/>
            <a:ext cx="6617965" cy="478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45" spc="-68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KOTLIN PROJECT DEMO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00465" y="7119152"/>
            <a:ext cx="988707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the App, Features, and Future Directions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24" y="-3350"/>
            <a:ext cx="7233108" cy="10290350"/>
          </a:xfrm>
          <a:custGeom>
            <a:avLst/>
            <a:gdLst/>
            <a:ahLst/>
            <a:cxnLst/>
            <a:rect r="r" b="b" t="t" l="l"/>
            <a:pathLst>
              <a:path h="10290350" w="7233108">
                <a:moveTo>
                  <a:pt x="0" y="0"/>
                </a:moveTo>
                <a:lnTo>
                  <a:pt x="7233108" y="0"/>
                </a:lnTo>
                <a:lnTo>
                  <a:pt x="7233108" y="10290350"/>
                </a:lnTo>
                <a:lnTo>
                  <a:pt x="0" y="10290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20" t="0" r="-10161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38093" y="1325980"/>
            <a:ext cx="9696426" cy="114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Grading Rubric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38093" y="2926022"/>
            <a:ext cx="9696426" cy="579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7"/>
              </a:lnSpc>
            </a:pPr>
            <a:r>
              <a:rPr lang="en-US" sz="2153" spc="12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Functionality (40%)-</a:t>
            </a:r>
          </a:p>
          <a:p>
            <a:pPr algn="l" marL="464925" indent="-232462" lvl="1">
              <a:lnSpc>
                <a:spcPts val="2907"/>
              </a:lnSpc>
              <a:buFont typeface="Arial"/>
              <a:buChar char="•"/>
            </a:pPr>
            <a:r>
              <a:rPr lang="en-US" sz="2153" spc="12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Login &amp; Register: Working authentication system and account management.</a:t>
            </a:r>
          </a:p>
          <a:p>
            <a:pPr algn="l" marL="464925" indent="-232462" lvl="1">
              <a:lnSpc>
                <a:spcPts val="2907"/>
              </a:lnSpc>
              <a:buFont typeface="Arial"/>
              <a:buChar char="•"/>
            </a:pPr>
            <a:r>
              <a:rPr lang="en-US" sz="2153" spc="12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Task Management: Smooth functionality for adding, editing, deleting, and completing tasks.</a:t>
            </a:r>
          </a:p>
          <a:p>
            <a:pPr algn="l" marL="464925" indent="-232462" lvl="1">
              <a:lnSpc>
                <a:spcPts val="2907"/>
              </a:lnSpc>
              <a:buFont typeface="Arial"/>
              <a:buChar char="•"/>
            </a:pPr>
            <a:r>
              <a:rPr lang="en-US" sz="2153" spc="12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Reminders: Working notification system for reminders based on due dates.</a:t>
            </a:r>
          </a:p>
          <a:p>
            <a:pPr algn="l">
              <a:lnSpc>
                <a:spcPts val="2907"/>
              </a:lnSpc>
            </a:pPr>
          </a:p>
          <a:p>
            <a:pPr algn="l">
              <a:lnSpc>
                <a:spcPts val="2907"/>
              </a:lnSpc>
            </a:pPr>
            <a:r>
              <a:rPr lang="en-US" sz="2153" spc="12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 Quality (20%)-</a:t>
            </a:r>
          </a:p>
          <a:p>
            <a:pPr algn="l" marL="464925" indent="-232462" lvl="1">
              <a:lnSpc>
                <a:spcPts val="2907"/>
              </a:lnSpc>
              <a:buFont typeface="Arial"/>
              <a:buChar char="•"/>
            </a:pPr>
            <a:r>
              <a:rPr lang="en-US" sz="2153" spc="12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Code Structure: Clean and organized code with separation of concerns (MVVM architecture).</a:t>
            </a:r>
          </a:p>
          <a:p>
            <a:pPr algn="l" marL="464925" indent="-232462" lvl="1">
              <a:lnSpc>
                <a:spcPts val="2907"/>
              </a:lnSpc>
              <a:buFont typeface="Arial"/>
              <a:buChar char="•"/>
            </a:pPr>
            <a:r>
              <a:rPr lang="en-US" sz="2153" spc="12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Comments &amp; Readability: Well-commented code explaining the logic where necessary.</a:t>
            </a:r>
          </a:p>
          <a:p>
            <a:pPr algn="l" marL="464925" indent="-232462" lvl="1">
              <a:lnSpc>
                <a:spcPts val="2907"/>
              </a:lnSpc>
              <a:buFont typeface="Arial"/>
              <a:buChar char="•"/>
            </a:pPr>
            <a:r>
              <a:rPr lang="en-US" sz="2153" spc="12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Error Handling: Proper handling of edge cases such as missing data or incorrect inputs.</a:t>
            </a:r>
          </a:p>
          <a:p>
            <a:pPr algn="l" marL="0" indent="0" lvl="0">
              <a:lnSpc>
                <a:spcPts val="29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24" y="-3350"/>
            <a:ext cx="7233108" cy="10290350"/>
          </a:xfrm>
          <a:custGeom>
            <a:avLst/>
            <a:gdLst/>
            <a:ahLst/>
            <a:cxnLst/>
            <a:rect r="r" b="b" t="t" l="l"/>
            <a:pathLst>
              <a:path h="10290350" w="7233108">
                <a:moveTo>
                  <a:pt x="0" y="0"/>
                </a:moveTo>
                <a:lnTo>
                  <a:pt x="7233108" y="0"/>
                </a:lnTo>
                <a:lnTo>
                  <a:pt x="7233108" y="10290350"/>
                </a:lnTo>
                <a:lnTo>
                  <a:pt x="0" y="10290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20" t="0" r="-10161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38093" y="1325980"/>
            <a:ext cx="9696426" cy="114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Grading Rubric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38093" y="2926022"/>
            <a:ext cx="10218120" cy="533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3"/>
              </a:lnSpc>
            </a:pPr>
            <a:r>
              <a:rPr lang="en-US" sz="2269" spc="13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Design &amp; Usability (20%)-</a:t>
            </a:r>
          </a:p>
          <a:p>
            <a:pPr algn="l" marL="489940" indent="-244970" lvl="1">
              <a:lnSpc>
                <a:spcPts val="3063"/>
              </a:lnSpc>
              <a:buFont typeface="Arial"/>
              <a:buChar char="•"/>
            </a:pPr>
            <a:r>
              <a:rPr lang="en-US" sz="2269" spc="1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User</a:t>
            </a:r>
            <a:r>
              <a:rPr lang="en-US" sz="2269" spc="1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Interface (UI): A clean, intuitive design that makes it easy for users to navigate and manage their tasks.</a:t>
            </a:r>
          </a:p>
          <a:p>
            <a:pPr algn="l" marL="489940" indent="-244970" lvl="1">
              <a:lnSpc>
                <a:spcPts val="3063"/>
              </a:lnSpc>
              <a:buFont typeface="Arial"/>
              <a:buChar char="•"/>
            </a:pPr>
            <a:r>
              <a:rPr lang="en-US" sz="2269" spc="1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UX: S</a:t>
            </a:r>
            <a:r>
              <a:rPr lang="en-US" sz="2269" spc="1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eamless user experience that minimizes clicks and ensures a simple flow for task management</a:t>
            </a:r>
          </a:p>
          <a:p>
            <a:pPr algn="l">
              <a:lnSpc>
                <a:spcPts val="3063"/>
              </a:lnSpc>
            </a:pPr>
          </a:p>
          <a:p>
            <a:pPr algn="l">
              <a:lnSpc>
                <a:spcPts val="3063"/>
              </a:lnSpc>
            </a:pPr>
            <a:r>
              <a:rPr lang="en-US" sz="2269" spc="13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Enhancements (20%)-</a:t>
            </a:r>
          </a:p>
          <a:p>
            <a:pPr algn="l" marL="489940" indent="-244970" lvl="1">
              <a:lnSpc>
                <a:spcPts val="3063"/>
              </a:lnSpc>
              <a:buFont typeface="Arial"/>
              <a:buChar char="•"/>
            </a:pPr>
            <a:r>
              <a:rPr lang="en-US" sz="2269" spc="1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Plans: Clear plans for expanding the app in terms of functionality, such as adding iOS support, integrating with Google Calendar, and adding email reminders.</a:t>
            </a:r>
          </a:p>
          <a:p>
            <a:pPr algn="l" marL="489940" indent="-244970" lvl="1">
              <a:lnSpc>
                <a:spcPts val="3063"/>
              </a:lnSpc>
              <a:buFont typeface="Arial"/>
              <a:buChar char="•"/>
            </a:pPr>
            <a:r>
              <a:rPr lang="en-US" sz="2269" spc="1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Innovation: Creative use of Firebase and Kotlin features to provide a smooth app experience.</a:t>
            </a:r>
          </a:p>
          <a:p>
            <a:pPr algn="l">
              <a:lnSpc>
                <a:spcPts val="3063"/>
              </a:lnSpc>
            </a:pPr>
          </a:p>
          <a:p>
            <a:pPr algn="l" marL="0" indent="0" lvl="0">
              <a:lnSpc>
                <a:spcPts val="306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AAD7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82017" y="3400568"/>
            <a:ext cx="11923966" cy="2888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0"/>
              </a:lnSpc>
            </a:pPr>
            <a:r>
              <a:rPr lang="en-US" b="true" sz="12023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68367" y="3654033"/>
            <a:ext cx="4812609" cy="4786358"/>
          </a:xfrm>
          <a:custGeom>
            <a:avLst/>
            <a:gdLst/>
            <a:ahLst/>
            <a:cxnLst/>
            <a:rect r="r" b="b" t="t" l="l"/>
            <a:pathLst>
              <a:path h="4786358" w="4812609">
                <a:moveTo>
                  <a:pt x="0" y="0"/>
                </a:moveTo>
                <a:lnTo>
                  <a:pt x="4812609" y="0"/>
                </a:lnTo>
                <a:lnTo>
                  <a:pt x="4812609" y="4786359"/>
                </a:lnTo>
                <a:lnTo>
                  <a:pt x="0" y="4786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214967" y="2662033"/>
            <a:ext cx="3708981" cy="612256"/>
            <a:chOff x="0" y="0"/>
            <a:chExt cx="1241612" cy="2049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1612" cy="204958"/>
            </a:xfrm>
            <a:custGeom>
              <a:avLst/>
              <a:gdLst/>
              <a:ahLst/>
              <a:cxnLst/>
              <a:rect r="r" b="b" t="t" l="l"/>
              <a:pathLst>
                <a:path h="204958" w="1241612">
                  <a:moveTo>
                    <a:pt x="102479" y="0"/>
                  </a:moveTo>
                  <a:lnTo>
                    <a:pt x="1139133" y="0"/>
                  </a:lnTo>
                  <a:cubicBezTo>
                    <a:pt x="1195730" y="0"/>
                    <a:pt x="1241612" y="45881"/>
                    <a:pt x="1241612" y="102479"/>
                  </a:cubicBezTo>
                  <a:lnTo>
                    <a:pt x="1241612" y="102479"/>
                  </a:lnTo>
                  <a:cubicBezTo>
                    <a:pt x="1241612" y="159076"/>
                    <a:pt x="1195730" y="204958"/>
                    <a:pt x="1139133" y="204958"/>
                  </a:cubicBezTo>
                  <a:lnTo>
                    <a:pt x="102479" y="204958"/>
                  </a:lnTo>
                  <a:cubicBezTo>
                    <a:pt x="45881" y="204958"/>
                    <a:pt x="0" y="159076"/>
                    <a:pt x="0" y="102479"/>
                  </a:cubicBezTo>
                  <a:lnTo>
                    <a:pt x="0" y="102479"/>
                  </a:lnTo>
                  <a:cubicBezTo>
                    <a:pt x="0" y="45881"/>
                    <a:pt x="45881" y="0"/>
                    <a:pt x="10247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1241612" cy="11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595330" y="1013886"/>
            <a:ext cx="13097341" cy="161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1"/>
              </a:lnSpc>
            </a:pPr>
            <a:r>
              <a:rPr lang="en-US" b="true" sz="1163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14967" y="2758038"/>
            <a:ext cx="3563270" cy="40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b="true" sz="29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KOTLIN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62810" y="4958289"/>
            <a:ext cx="2902962" cy="39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b="true" sz="281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DARSHIL PATEL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8122" y="6678813"/>
            <a:ext cx="4691628" cy="39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b="true" sz="281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ABHINAY SAI KANCHARLA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35564" y="4348000"/>
            <a:ext cx="6166435" cy="39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b="true" sz="281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SAI CHARAN CHOWDARY KOMMI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65772" y="8849967"/>
            <a:ext cx="5207371" cy="39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b="true" sz="281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AARYAN SANYASI MUDADI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35564" y="6465027"/>
            <a:ext cx="5909109" cy="39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7"/>
              </a:lnSpc>
            </a:pPr>
            <a:r>
              <a:rPr lang="en-US" b="true" sz="2812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SAI ROSHAN REDDY PASULA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727" y="0"/>
            <a:ext cx="7454365" cy="10601584"/>
            <a:chOff x="0" y="0"/>
            <a:chExt cx="1963290" cy="27921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3290" cy="2792187"/>
            </a:xfrm>
            <a:custGeom>
              <a:avLst/>
              <a:gdLst/>
              <a:ahLst/>
              <a:cxnLst/>
              <a:rect r="r" b="b" t="t" l="l"/>
              <a:pathLst>
                <a:path h="2792187" w="1963290">
                  <a:moveTo>
                    <a:pt x="0" y="0"/>
                  </a:moveTo>
                  <a:lnTo>
                    <a:pt x="1963290" y="0"/>
                  </a:lnTo>
                  <a:lnTo>
                    <a:pt x="1963290" y="2792187"/>
                  </a:lnTo>
                  <a:lnTo>
                    <a:pt x="0" y="2792187"/>
                  </a:lnTo>
                  <a:close/>
                </a:path>
              </a:pathLst>
            </a:custGeom>
            <a:solidFill>
              <a:srgbClr val="AAD7D4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3290" cy="28302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7423638" cy="10287000"/>
          </a:xfrm>
          <a:custGeom>
            <a:avLst/>
            <a:gdLst/>
            <a:ahLst/>
            <a:cxnLst/>
            <a:rect r="r" b="b" t="t" l="l"/>
            <a:pathLst>
              <a:path h="10287000" w="7423638">
                <a:moveTo>
                  <a:pt x="0" y="0"/>
                </a:moveTo>
                <a:lnTo>
                  <a:pt x="7423638" y="0"/>
                </a:lnTo>
                <a:lnTo>
                  <a:pt x="74236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-146348" b="-925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38093" y="823819"/>
            <a:ext cx="9421207" cy="2152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Technologies Used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38093" y="3278505"/>
            <a:ext cx="9680811" cy="536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499" spc="14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Kotlin</a:t>
            </a:r>
          </a:p>
          <a:p>
            <a:pPr algn="l" marL="539748" indent="-269874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modern, statically typed programming language used for Andro</a:t>
            </a:r>
            <a:r>
              <a:rPr lang="en-US" sz="2499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 development. It’s fully interoperable with Java and offers enhanced readability and fewer lines of code.</a:t>
            </a:r>
          </a:p>
          <a:p>
            <a:pPr algn="l">
              <a:lnSpc>
                <a:spcPts val="3374"/>
              </a:lnSpc>
            </a:pPr>
          </a:p>
          <a:p>
            <a:pPr algn="l">
              <a:lnSpc>
                <a:spcPts val="3374"/>
              </a:lnSpc>
            </a:pPr>
            <a:r>
              <a:rPr lang="en-US" sz="2499" spc="14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Fireb</a:t>
            </a:r>
            <a:r>
              <a:rPr lang="en-US" sz="2499" spc="14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ase</a:t>
            </a:r>
          </a:p>
          <a:p>
            <a:pPr algn="l" marL="539748" indent="-269874" lvl="1">
              <a:lnSpc>
                <a:spcPts val="3374"/>
              </a:lnSpc>
              <a:buFont typeface="Arial"/>
              <a:buChar char="•"/>
            </a:pPr>
            <a:r>
              <a:rPr lang="en-US" sz="2499" spc="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Firebase is a backend-as-a-service platform by Google providing real-time databases, authentication, cloud storage, and other tools to simplify development.</a:t>
            </a:r>
          </a:p>
          <a:p>
            <a:pPr algn="l">
              <a:lnSpc>
                <a:spcPts val="3374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8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524" y="-1031"/>
            <a:ext cx="7065176" cy="10288031"/>
          </a:xfrm>
          <a:custGeom>
            <a:avLst/>
            <a:gdLst/>
            <a:ahLst/>
            <a:cxnLst/>
            <a:rect r="r" b="b" t="t" l="l"/>
            <a:pathLst>
              <a:path h="10288031" w="7065176">
                <a:moveTo>
                  <a:pt x="0" y="0"/>
                </a:moveTo>
                <a:lnTo>
                  <a:pt x="7065176" y="0"/>
                </a:lnTo>
                <a:lnTo>
                  <a:pt x="7065176" y="10288031"/>
                </a:lnTo>
                <a:lnTo>
                  <a:pt x="0" y="10288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6" t="0" r="-12047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38093" y="1325980"/>
            <a:ext cx="9696426" cy="114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Why Firebase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38093" y="2708063"/>
            <a:ext cx="9455844" cy="675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999" spc="17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Firebase Features Used:</a:t>
            </a:r>
          </a:p>
          <a:p>
            <a:pPr algn="l" marL="647695" indent="-323848" lvl="1">
              <a:lnSpc>
                <a:spcPts val="5039"/>
              </a:lnSpc>
              <a:buFont typeface="Arial"/>
              <a:buChar char="•"/>
            </a:pPr>
            <a:r>
              <a:rPr lang="en-US" b="true" sz="2999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Authentication:</a:t>
            </a:r>
            <a:r>
              <a:rPr lang="en-US" sz="2999" spc="1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Secure sign-in using email/password, with easy integration.</a:t>
            </a:r>
          </a:p>
          <a:p>
            <a:pPr algn="l" marL="647695" indent="-323848" lvl="1">
              <a:lnSpc>
                <a:spcPts val="5039"/>
              </a:lnSpc>
              <a:buFont typeface="Arial"/>
              <a:buChar char="•"/>
            </a:pPr>
            <a:r>
              <a:rPr lang="en-US" b="true" sz="2999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Cloud Firest</a:t>
            </a:r>
            <a:r>
              <a:rPr lang="en-US" b="true" sz="2999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ore:</a:t>
            </a:r>
            <a:r>
              <a:rPr lang="en-US" sz="2999" spc="1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Real-time database for storing and syncing task data.</a:t>
            </a:r>
          </a:p>
          <a:p>
            <a:pPr algn="l" marL="647695" indent="-323848" lvl="1">
              <a:lnSpc>
                <a:spcPts val="5039"/>
              </a:lnSpc>
              <a:buFont typeface="Arial"/>
              <a:buChar char="•"/>
            </a:pPr>
            <a:r>
              <a:rPr lang="en-US" b="true" sz="2999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999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loud Storage:</a:t>
            </a:r>
            <a:r>
              <a:rPr lang="en-US" sz="2999" spc="1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Storing user-generated data, such as images or attachments for tasks.</a:t>
            </a:r>
          </a:p>
          <a:p>
            <a:pPr algn="l" marL="647695" indent="-323848" lvl="1">
              <a:lnSpc>
                <a:spcPts val="5039"/>
              </a:lnSpc>
              <a:buFont typeface="Arial"/>
              <a:buChar char="•"/>
            </a:pPr>
            <a:r>
              <a:rPr lang="en-US" b="true" sz="2999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</a:t>
            </a:r>
            <a:r>
              <a:rPr lang="en-US" b="true" sz="2999" spc="17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ush Notifications:</a:t>
            </a:r>
            <a:r>
              <a:rPr lang="en-US" sz="2999" spc="1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Notification service to alert users about task reminders.</a:t>
            </a:r>
          </a:p>
          <a:p>
            <a:pPr algn="l" marL="0" indent="0" lvl="0">
              <a:lnSpc>
                <a:spcPts val="28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605929" cy="10287000"/>
          </a:xfrm>
          <a:custGeom>
            <a:avLst/>
            <a:gdLst/>
            <a:ahLst/>
            <a:cxnLst/>
            <a:rect r="r" b="b" t="t" l="l"/>
            <a:pathLst>
              <a:path h="10287000" w="7605929">
                <a:moveTo>
                  <a:pt x="0" y="0"/>
                </a:moveTo>
                <a:lnTo>
                  <a:pt x="7605929" y="0"/>
                </a:lnTo>
                <a:lnTo>
                  <a:pt x="76059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19" t="0" r="-9465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22156" y="753338"/>
            <a:ext cx="9854425" cy="114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 Included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43406" y="1923927"/>
            <a:ext cx="8915894" cy="791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640" indent="-274820" lvl="1">
              <a:lnSpc>
                <a:spcPts val="4175"/>
              </a:lnSpc>
              <a:buFont typeface="Arial"/>
              <a:buChar char="•"/>
            </a:pPr>
            <a:r>
              <a:rPr lang="en-US" b="true" sz="2545" spc="15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Login:</a:t>
            </a:r>
            <a:r>
              <a:rPr lang="en-US" sz="2545" spc="1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Secure authentication to access the app.</a:t>
            </a:r>
          </a:p>
          <a:p>
            <a:pPr algn="l" marL="549640" indent="-274820" lvl="1">
              <a:lnSpc>
                <a:spcPts val="4175"/>
              </a:lnSpc>
              <a:buFont typeface="Arial"/>
              <a:buChar char="•"/>
            </a:pPr>
            <a:r>
              <a:rPr lang="en-US" b="true" sz="2545" spc="15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Register:</a:t>
            </a:r>
            <a:r>
              <a:rPr lang="en-US" sz="2545" spc="1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User registration with email and password.</a:t>
            </a:r>
          </a:p>
          <a:p>
            <a:pPr algn="l" marL="549640" indent="-274820" lvl="1">
              <a:lnSpc>
                <a:spcPts val="4175"/>
              </a:lnSpc>
              <a:buFont typeface="Arial"/>
              <a:buChar char="•"/>
            </a:pPr>
            <a:r>
              <a:rPr lang="en-US" b="true" sz="2545" spc="15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Forgot Password:</a:t>
            </a:r>
            <a:r>
              <a:rPr lang="en-US" sz="2545" spc="1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simple recovery option for password reset.</a:t>
            </a:r>
          </a:p>
          <a:p>
            <a:pPr algn="l" marL="549640" indent="-274820" lvl="1">
              <a:lnSpc>
                <a:spcPts val="4175"/>
              </a:lnSpc>
              <a:buFont typeface="Arial"/>
              <a:buChar char="•"/>
            </a:pPr>
            <a:r>
              <a:rPr lang="en-US" b="true" sz="2545" spc="15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</a:t>
            </a:r>
            <a:r>
              <a:rPr lang="en-US" b="true" sz="2545" spc="15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 Task:</a:t>
            </a:r>
            <a:r>
              <a:rPr lang="en-US" sz="2545" spc="1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Option to add a new task with details.</a:t>
            </a:r>
          </a:p>
          <a:p>
            <a:pPr algn="l" marL="549640" indent="-274820" lvl="1">
              <a:lnSpc>
                <a:spcPts val="4175"/>
              </a:lnSpc>
              <a:buFont typeface="Arial"/>
              <a:buChar char="•"/>
            </a:pPr>
            <a:r>
              <a:rPr lang="en-US" b="true" sz="2545" spc="15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Edit Task:</a:t>
            </a:r>
            <a:r>
              <a:rPr lang="en-US" sz="2545" spc="1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Users can modify task details.</a:t>
            </a:r>
          </a:p>
          <a:p>
            <a:pPr algn="l" marL="549640" indent="-274820" lvl="1">
              <a:lnSpc>
                <a:spcPts val="4175"/>
              </a:lnSpc>
              <a:buFont typeface="Arial"/>
              <a:buChar char="•"/>
            </a:pPr>
            <a:r>
              <a:rPr lang="en-US" b="true" sz="2545" spc="15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Delete Task:</a:t>
            </a:r>
            <a:r>
              <a:rPr lang="en-US" sz="2545" spc="1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Deleting completed or unnecessary tasks.</a:t>
            </a:r>
          </a:p>
          <a:p>
            <a:pPr algn="l" marL="549640" indent="-274820" lvl="1">
              <a:lnSpc>
                <a:spcPts val="4175"/>
              </a:lnSpc>
              <a:buFont typeface="Arial"/>
              <a:buChar char="•"/>
            </a:pPr>
            <a:r>
              <a:rPr lang="en-US" b="true" sz="2545" spc="15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</a:t>
            </a:r>
            <a:r>
              <a:rPr lang="en-US" b="true" sz="2545" spc="15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omplete Task:</a:t>
            </a:r>
            <a:r>
              <a:rPr lang="en-US" sz="2545" spc="1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Mark tasks as completed.</a:t>
            </a:r>
          </a:p>
          <a:p>
            <a:pPr algn="l" marL="549640" indent="-274820" lvl="1">
              <a:lnSpc>
                <a:spcPts val="4175"/>
              </a:lnSpc>
              <a:buFont typeface="Arial"/>
              <a:buChar char="•"/>
            </a:pPr>
            <a:r>
              <a:rPr lang="en-US" b="true" sz="2545" spc="15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Account Information:</a:t>
            </a:r>
            <a:r>
              <a:rPr lang="en-US" sz="2545" spc="1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View and update user profile and details.</a:t>
            </a:r>
          </a:p>
          <a:p>
            <a:pPr algn="l" marL="0" indent="0" lvl="0">
              <a:lnSpc>
                <a:spcPts val="417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7908" y="308898"/>
            <a:ext cx="11492184" cy="7455555"/>
          </a:xfrm>
          <a:custGeom>
            <a:avLst/>
            <a:gdLst/>
            <a:ahLst/>
            <a:cxnLst/>
            <a:rect r="r" b="b" t="t" l="l"/>
            <a:pathLst>
              <a:path h="7455555" w="11492184">
                <a:moveTo>
                  <a:pt x="0" y="0"/>
                </a:moveTo>
                <a:lnTo>
                  <a:pt x="11492184" y="0"/>
                </a:lnTo>
                <a:lnTo>
                  <a:pt x="11492184" y="7455555"/>
                </a:lnTo>
                <a:lnTo>
                  <a:pt x="0" y="7455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000">
            <a:off x="6098783" y="1252679"/>
            <a:ext cx="2362735" cy="4696475"/>
          </a:xfrm>
          <a:custGeom>
            <a:avLst/>
            <a:gdLst/>
            <a:ahLst/>
            <a:cxnLst/>
            <a:rect r="r" b="b" t="t" l="l"/>
            <a:pathLst>
              <a:path h="4696475" w="2362735">
                <a:moveTo>
                  <a:pt x="32675" y="0"/>
                </a:moveTo>
                <a:lnTo>
                  <a:pt x="2362736" y="16267"/>
                </a:lnTo>
                <a:lnTo>
                  <a:pt x="2330061" y="4696476"/>
                </a:lnTo>
                <a:lnTo>
                  <a:pt x="0" y="4680209"/>
                </a:lnTo>
                <a:lnTo>
                  <a:pt x="32675" y="0"/>
                </a:lnTo>
                <a:close/>
              </a:path>
            </a:pathLst>
          </a:custGeom>
          <a:blipFill>
            <a:blip r:embed="rId3"/>
            <a:stretch>
              <a:fillRect l="47" t="-477" r="47" b="-4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00">
            <a:off x="9886635" y="1258767"/>
            <a:ext cx="2291085" cy="4684300"/>
          </a:xfrm>
          <a:custGeom>
            <a:avLst/>
            <a:gdLst/>
            <a:ahLst/>
            <a:cxnLst/>
            <a:rect r="r" b="b" t="t" l="l"/>
            <a:pathLst>
              <a:path h="4684300" w="2291085">
                <a:moveTo>
                  <a:pt x="0" y="3985"/>
                </a:moveTo>
                <a:lnTo>
                  <a:pt x="2282916" y="0"/>
                </a:lnTo>
                <a:lnTo>
                  <a:pt x="2291085" y="4680315"/>
                </a:lnTo>
                <a:lnTo>
                  <a:pt x="8168" y="4684300"/>
                </a:lnTo>
                <a:lnTo>
                  <a:pt x="0" y="3985"/>
                </a:lnTo>
                <a:close/>
              </a:path>
            </a:pathLst>
          </a:custGeom>
          <a:blipFill>
            <a:blip r:embed="rId4"/>
            <a:stretch>
              <a:fillRect l="-182" t="-319" r="-182" b="-31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2896" y="7943109"/>
            <a:ext cx="10491854" cy="210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</a:pPr>
            <a:r>
              <a:rPr lang="en-US" sz="2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1:  New users can create an account by providing their email and password. Data is stored securely in Firebase.</a:t>
            </a:r>
          </a:p>
          <a:p>
            <a:pPr algn="just">
              <a:lnSpc>
                <a:spcPts val="2833"/>
              </a:lnSpc>
            </a:pPr>
          </a:p>
          <a:p>
            <a:pPr algn="just">
              <a:lnSpc>
                <a:spcPts val="2833"/>
              </a:lnSpc>
            </a:pPr>
            <a:r>
              <a:rPr lang="en-US" sz="2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2: Users can securely sign in using their credentials. Firebase Authentication handles the backend logic for securely storing passwords.</a:t>
            </a:r>
          </a:p>
          <a:p>
            <a:pPr algn="just">
              <a:lnSpc>
                <a:spcPts val="283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7908" y="308898"/>
            <a:ext cx="11492184" cy="7455555"/>
          </a:xfrm>
          <a:custGeom>
            <a:avLst/>
            <a:gdLst/>
            <a:ahLst/>
            <a:cxnLst/>
            <a:rect r="r" b="b" t="t" l="l"/>
            <a:pathLst>
              <a:path h="7455555" w="11492184">
                <a:moveTo>
                  <a:pt x="0" y="0"/>
                </a:moveTo>
                <a:lnTo>
                  <a:pt x="11492184" y="0"/>
                </a:lnTo>
                <a:lnTo>
                  <a:pt x="11492184" y="7455555"/>
                </a:lnTo>
                <a:lnTo>
                  <a:pt x="0" y="7455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00">
            <a:off x="5996727" y="1328799"/>
            <a:ext cx="2341468" cy="4767022"/>
          </a:xfrm>
          <a:custGeom>
            <a:avLst/>
            <a:gdLst/>
            <a:ahLst/>
            <a:cxnLst/>
            <a:rect r="r" b="b" t="t" l="l"/>
            <a:pathLst>
              <a:path h="4767022" w="2341468">
                <a:moveTo>
                  <a:pt x="0" y="4072"/>
                </a:moveTo>
                <a:lnTo>
                  <a:pt x="2333156" y="0"/>
                </a:lnTo>
                <a:lnTo>
                  <a:pt x="2341468" y="4762950"/>
                </a:lnTo>
                <a:lnTo>
                  <a:pt x="8313" y="4767022"/>
                </a:lnTo>
                <a:lnTo>
                  <a:pt x="0" y="4072"/>
                </a:lnTo>
                <a:close/>
              </a:path>
            </a:pathLst>
          </a:custGeom>
          <a:blipFill>
            <a:blip r:embed="rId3"/>
            <a:stretch>
              <a:fillRect l="-769" t="-1409" r="-765" b="-4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0000">
            <a:off x="9863312" y="1320425"/>
            <a:ext cx="2447359" cy="4783771"/>
          </a:xfrm>
          <a:custGeom>
            <a:avLst/>
            <a:gdLst/>
            <a:ahLst/>
            <a:cxnLst/>
            <a:rect r="r" b="b" t="t" l="l"/>
            <a:pathLst>
              <a:path h="4783771" w="2447359">
                <a:moveTo>
                  <a:pt x="41564" y="0"/>
                </a:moveTo>
                <a:lnTo>
                  <a:pt x="2447358" y="20995"/>
                </a:lnTo>
                <a:lnTo>
                  <a:pt x="2405794" y="4783771"/>
                </a:lnTo>
                <a:lnTo>
                  <a:pt x="0" y="4762776"/>
                </a:lnTo>
                <a:lnTo>
                  <a:pt x="41564" y="0"/>
                </a:lnTo>
                <a:close/>
              </a:path>
            </a:pathLst>
          </a:custGeom>
          <a:blipFill>
            <a:blip r:embed="rId4"/>
            <a:stretch>
              <a:fillRect l="-106" t="-748" r="-106" b="-74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2896" y="7943109"/>
            <a:ext cx="10491854" cy="210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</a:pPr>
            <a:r>
              <a:rPr lang="en-US" sz="2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1:  The home page of the TaskManager app greets users with a clean, simple interface</a:t>
            </a:r>
          </a:p>
          <a:p>
            <a:pPr algn="just">
              <a:lnSpc>
                <a:spcPts val="2833"/>
              </a:lnSpc>
            </a:pPr>
          </a:p>
          <a:p>
            <a:pPr algn="just">
              <a:lnSpc>
                <a:spcPts val="2833"/>
              </a:lnSpc>
            </a:pPr>
            <a:r>
              <a:rPr lang="en-US" sz="2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2:  Users can view and update their profile, including changing their email or password.</a:t>
            </a:r>
          </a:p>
          <a:p>
            <a:pPr algn="just">
              <a:lnSpc>
                <a:spcPts val="283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7908" y="308898"/>
            <a:ext cx="11492184" cy="7455555"/>
          </a:xfrm>
          <a:custGeom>
            <a:avLst/>
            <a:gdLst/>
            <a:ahLst/>
            <a:cxnLst/>
            <a:rect r="r" b="b" t="t" l="l"/>
            <a:pathLst>
              <a:path h="7455555" w="11492184">
                <a:moveTo>
                  <a:pt x="0" y="0"/>
                </a:moveTo>
                <a:lnTo>
                  <a:pt x="11492184" y="0"/>
                </a:lnTo>
                <a:lnTo>
                  <a:pt x="11492184" y="7455555"/>
                </a:lnTo>
                <a:lnTo>
                  <a:pt x="0" y="7455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4000">
            <a:off x="6101294" y="1351951"/>
            <a:ext cx="2375076" cy="4640821"/>
          </a:xfrm>
          <a:custGeom>
            <a:avLst/>
            <a:gdLst/>
            <a:ahLst/>
            <a:cxnLst/>
            <a:rect r="r" b="b" t="t" l="l"/>
            <a:pathLst>
              <a:path h="4640821" w="2375076">
                <a:moveTo>
                  <a:pt x="32285" y="0"/>
                </a:moveTo>
                <a:lnTo>
                  <a:pt x="2375076" y="16356"/>
                </a:lnTo>
                <a:lnTo>
                  <a:pt x="2342791" y="4640821"/>
                </a:lnTo>
                <a:lnTo>
                  <a:pt x="0" y="4624465"/>
                </a:lnTo>
                <a:lnTo>
                  <a:pt x="32285" y="0"/>
                </a:lnTo>
                <a:close/>
              </a:path>
            </a:pathLst>
          </a:custGeom>
          <a:blipFill>
            <a:blip r:embed="rId3"/>
            <a:stretch>
              <a:fillRect l="17" t="-492" r="17" b="-49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000">
            <a:off x="9898603" y="1351987"/>
            <a:ext cx="2364801" cy="4640749"/>
          </a:xfrm>
          <a:custGeom>
            <a:avLst/>
            <a:gdLst/>
            <a:ahLst/>
            <a:cxnLst/>
            <a:rect r="r" b="b" t="t" l="l"/>
            <a:pathLst>
              <a:path h="4640749" w="2364801">
                <a:moveTo>
                  <a:pt x="32285" y="0"/>
                </a:moveTo>
                <a:lnTo>
                  <a:pt x="2364801" y="16284"/>
                </a:lnTo>
                <a:lnTo>
                  <a:pt x="2332515" y="4640749"/>
                </a:lnTo>
                <a:lnTo>
                  <a:pt x="0" y="4624465"/>
                </a:lnTo>
                <a:lnTo>
                  <a:pt x="32285" y="0"/>
                </a:lnTo>
                <a:close/>
              </a:path>
            </a:pathLst>
          </a:custGeom>
          <a:blipFill>
            <a:blip r:embed="rId4"/>
            <a:stretch>
              <a:fillRect l="97" t="-415" r="97" b="-41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2896" y="7943109"/>
            <a:ext cx="10491854" cy="2101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33"/>
              </a:lnSpc>
            </a:pPr>
            <a:r>
              <a:rPr lang="en-US" sz="2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1:  A task can be marked as "completed," allowing users to track their progress.</a:t>
            </a:r>
          </a:p>
          <a:p>
            <a:pPr algn="just">
              <a:lnSpc>
                <a:spcPts val="2833"/>
              </a:lnSpc>
            </a:pPr>
          </a:p>
          <a:p>
            <a:pPr algn="just">
              <a:lnSpc>
                <a:spcPts val="2833"/>
              </a:lnSpc>
            </a:pPr>
            <a:r>
              <a:rPr lang="en-US" sz="202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Image 2:   Users can update task details, such as changing the title, description, due date, or priority level.</a:t>
            </a:r>
          </a:p>
          <a:p>
            <a:pPr algn="just">
              <a:lnSpc>
                <a:spcPts val="283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67987" y="0"/>
            <a:ext cx="7914644" cy="10287000"/>
          </a:xfrm>
          <a:custGeom>
            <a:avLst/>
            <a:gdLst/>
            <a:ahLst/>
            <a:cxnLst/>
            <a:rect r="r" b="b" t="t" l="l"/>
            <a:pathLst>
              <a:path h="10287000" w="7914644">
                <a:moveTo>
                  <a:pt x="0" y="0"/>
                </a:moveTo>
                <a:lnTo>
                  <a:pt x="7914644" y="0"/>
                </a:lnTo>
                <a:lnTo>
                  <a:pt x="79146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828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60802" y="794241"/>
            <a:ext cx="9696426" cy="1148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5"/>
              </a:lnSpc>
            </a:pPr>
            <a:r>
              <a:rPr lang="en-US" sz="8180" b="true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Directions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81093" y="2192655"/>
            <a:ext cx="9455844" cy="809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5"/>
              </a:lnSpc>
            </a:pPr>
            <a:r>
              <a:rPr lang="en-US" sz="2100" spc="12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Google Calendar Integration-</a:t>
            </a:r>
          </a:p>
          <a:p>
            <a:pPr algn="l" marL="453390" indent="-226695" lvl="1">
              <a:lnSpc>
                <a:spcPts val="2835"/>
              </a:lnSpc>
              <a:buFont typeface="Arial"/>
              <a:buChar char="•"/>
            </a:pPr>
            <a:r>
              <a:rPr lang="en-US" sz="2100" spc="1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Description: Integrating with Google Calendar will allow users to automatically sync tasks with their calendar. This will provide a more organized way to view tasks alongside their scheduled events.</a:t>
            </a:r>
          </a:p>
          <a:p>
            <a:pPr algn="l" marL="453390" indent="-226695" lvl="1">
              <a:lnSpc>
                <a:spcPts val="2835"/>
              </a:lnSpc>
              <a:buFont typeface="Arial"/>
              <a:buChar char="•"/>
            </a:pPr>
            <a:r>
              <a:rPr lang="en-US" sz="2100" spc="1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Benefits: Reduces manual entry of tasks, providing a unified view for users' schedules.</a:t>
            </a:r>
          </a:p>
          <a:p>
            <a:pPr algn="l">
              <a:lnSpc>
                <a:spcPts val="2835"/>
              </a:lnSpc>
            </a:pPr>
          </a:p>
          <a:p>
            <a:pPr algn="l">
              <a:lnSpc>
                <a:spcPts val="2835"/>
              </a:lnSpc>
            </a:pPr>
            <a:r>
              <a:rPr lang="en-US" sz="2100" spc="12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Schedule Reminder-</a:t>
            </a:r>
          </a:p>
          <a:p>
            <a:pPr algn="l" marL="453390" indent="-226695" lvl="1">
              <a:lnSpc>
                <a:spcPts val="2835"/>
              </a:lnSpc>
              <a:buFont typeface="Arial"/>
              <a:buChar char="•"/>
            </a:pPr>
            <a:r>
              <a:rPr lang="en-US" sz="2100" spc="1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Description: Users can set scheduled reminders for tasks, which will notify them at a specific time (via local notifications).</a:t>
            </a:r>
          </a:p>
          <a:p>
            <a:pPr algn="l" marL="453390" indent="-226695" lvl="1">
              <a:lnSpc>
                <a:spcPts val="2835"/>
              </a:lnSpc>
              <a:buFont typeface="Arial"/>
              <a:buChar char="•"/>
            </a:pPr>
            <a:r>
              <a:rPr lang="en-US" sz="2100" spc="1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Example Use Case: A user sets a reminder for a task to be completed by 6 PM. The app will notify them at 5:45 PM.</a:t>
            </a:r>
          </a:p>
          <a:p>
            <a:pPr algn="l">
              <a:lnSpc>
                <a:spcPts val="2835"/>
              </a:lnSpc>
            </a:pPr>
          </a:p>
          <a:p>
            <a:pPr algn="l">
              <a:lnSpc>
                <a:spcPts val="2835"/>
              </a:lnSpc>
            </a:pPr>
            <a:r>
              <a:rPr lang="en-US" sz="2100" spc="126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Email Reminder-</a:t>
            </a:r>
          </a:p>
          <a:p>
            <a:pPr algn="l" marL="453390" indent="-226695" lvl="1">
              <a:lnSpc>
                <a:spcPts val="2835"/>
              </a:lnSpc>
              <a:buFont typeface="Arial"/>
              <a:buChar char="•"/>
            </a:pPr>
            <a:r>
              <a:rPr lang="en-US" sz="2100" spc="1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Description: In addition to push notifications, email reminders will ensure that users are notified about important tasks even if they are not using the app.</a:t>
            </a:r>
          </a:p>
          <a:p>
            <a:pPr algn="l" marL="453390" indent="-226695" lvl="1">
              <a:lnSpc>
                <a:spcPts val="2835"/>
              </a:lnSpc>
              <a:buFont typeface="Arial"/>
              <a:buChar char="•"/>
            </a:pPr>
            <a:r>
              <a:rPr lang="en-US" sz="2100" spc="12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It Works: The user will be sent an email at a scheduled time with details of the task.</a:t>
            </a:r>
          </a:p>
          <a:p>
            <a:pPr algn="l">
              <a:lnSpc>
                <a:spcPts val="2835"/>
              </a:lnSpc>
            </a:pPr>
          </a:p>
          <a:p>
            <a:pPr algn="l" marL="0" indent="0" lvl="0">
              <a:lnSpc>
                <a:spcPts val="28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DAGkLfyXUdQ</dc:identifier>
  <dcterms:modified xsi:type="dcterms:W3CDTF">2011-08-01T06:04:30Z</dcterms:modified>
  <cp:revision>1</cp:revision>
  <dc:title>Kotlin Project Presenation</dc:title>
</cp:coreProperties>
</file>